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81072-901A-4958-B1C3-5B9D77FC3C37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73886-7FC2-4D3F-BF42-42A598D08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716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73886-7FC2-4D3F-BF42-42A598D0865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79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dk.org.t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851648" cy="1828800"/>
          </a:xfrm>
          <a:solidFill>
            <a:srgbClr val="00B050"/>
          </a:solidFill>
        </p:spPr>
        <p:txBody>
          <a:bodyPr/>
          <a:lstStyle/>
          <a:p>
            <a:r>
              <a:rPr lang="tr-TR" dirty="0" smtClean="0"/>
              <a:t>Noktalama İşaretleri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4572008"/>
            <a:ext cx="7854696" cy="1752600"/>
          </a:xfrm>
          <a:solidFill>
            <a:srgbClr val="FF0000"/>
          </a:solidFill>
        </p:spPr>
        <p:txBody>
          <a:bodyPr/>
          <a:lstStyle/>
          <a:p>
            <a:r>
              <a:rPr lang="tr-TR" dirty="0" smtClean="0"/>
              <a:t>İki nokta-uzun çizgi-tırnak işareti</a:t>
            </a:r>
            <a:endParaRPr lang="tr-TR" dirty="0"/>
          </a:p>
        </p:txBody>
      </p:sp>
      <p:pic>
        <p:nvPicPr>
          <p:cNvPr id="4" name="3 Resim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1905000" cy="1524000"/>
          </a:xfrm>
          <a:prstGeom prst="rect">
            <a:avLst/>
          </a:prstGeom>
        </p:spPr>
      </p:pic>
      <p:pic>
        <p:nvPicPr>
          <p:cNvPr id="5" name="4 Resim" descr="tirnak-isare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85729"/>
            <a:ext cx="2905109" cy="1571646"/>
          </a:xfrm>
          <a:prstGeom prst="rect">
            <a:avLst/>
          </a:prstGeom>
        </p:spPr>
      </p:pic>
      <p:pic>
        <p:nvPicPr>
          <p:cNvPr id="6" name="5 Resim" descr="imagesIIMW7RJ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214290"/>
            <a:ext cx="1285883" cy="176781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>
                <a:solidFill>
                  <a:srgbClr val="FF0000"/>
                </a:solidFill>
              </a:rPr>
              <a:t>UYARI:</a:t>
            </a:r>
            <a:r>
              <a:rPr lang="tr-TR" sz="4400" dirty="0" smtClean="0"/>
              <a:t> </a:t>
            </a:r>
            <a:r>
              <a:rPr lang="tr-TR" sz="3600" dirty="0" smtClean="0"/>
              <a:t>Konuşmalar tırnak içinde verildiğinde uzun çizgi kullanılmaz. 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ÖRNEK:</a:t>
            </a:r>
          </a:p>
          <a:p>
            <a:r>
              <a:rPr lang="tr-TR" sz="2800" i="1" dirty="0" smtClean="0"/>
              <a:t>Arabamız tutarken Erciyes’in yolunu:</a:t>
            </a:r>
            <a:endParaRPr lang="tr-TR" sz="2800" dirty="0" smtClean="0"/>
          </a:p>
          <a:p>
            <a:r>
              <a:rPr lang="tr-TR" sz="2800" i="1" dirty="0" smtClean="0"/>
              <a:t>“Hancı dedim, bildin mi Maraşlı </a:t>
            </a:r>
            <a:r>
              <a:rPr lang="tr-TR" sz="2800" i="1" dirty="0" err="1" smtClean="0"/>
              <a:t>Şeyhoğlu’nu</a:t>
            </a:r>
            <a:r>
              <a:rPr lang="tr-TR" sz="2800" i="1" dirty="0" smtClean="0"/>
              <a:t>?” </a:t>
            </a:r>
            <a:r>
              <a:rPr lang="tr-TR" sz="2800" dirty="0" smtClean="0"/>
              <a:t>(Faruk Nafiz Çamlıbel)</a:t>
            </a:r>
            <a:endParaRPr lang="tr-TR" sz="2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Tırnak işareti: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1) </a:t>
            </a:r>
            <a:r>
              <a:rPr lang="tr-TR" sz="3600" dirty="0" smtClean="0"/>
              <a:t>Başka bir kimseden veya yazıdan olduğu gibi aktarılan sözler tırnak içine alınır</a:t>
            </a:r>
            <a:r>
              <a:rPr lang="tr-TR" sz="4400" dirty="0" smtClean="0"/>
              <a:t>.</a:t>
            </a:r>
          </a:p>
          <a:p>
            <a:r>
              <a:rPr lang="tr-TR" sz="4400" dirty="0" smtClean="0">
                <a:solidFill>
                  <a:schemeClr val="accent4">
                    <a:lumMod val="50000"/>
                  </a:schemeClr>
                </a:solidFill>
              </a:rPr>
              <a:t>Örnek:</a:t>
            </a:r>
          </a:p>
          <a:p>
            <a:r>
              <a:rPr lang="tr-TR" sz="2800" dirty="0" smtClean="0"/>
              <a:t> </a:t>
            </a:r>
            <a:r>
              <a:rPr lang="tr-TR" sz="2800" i="1" dirty="0" smtClean="0"/>
              <a:t>Türk Dil Kurumu binasının yan cephesinde Atatürk’ün “Türk dili, Türk milletinin kalbidir, zihnidir.” sözü yazılıdır.</a:t>
            </a:r>
            <a:endParaRPr lang="tr-T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b="1" dirty="0" smtClean="0">
                <a:solidFill>
                  <a:srgbClr val="FF0000"/>
                </a:solidFill>
              </a:rPr>
              <a:t>UYARI: </a:t>
            </a:r>
            <a:r>
              <a:rPr lang="tr-TR" sz="3600" dirty="0" smtClean="0"/>
              <a:t>Tırnak içindeki alıntının sonunda bulunan işaret (nokta, soru işareti, ünlem işareti vb.) tırnak içinde kalır.</a:t>
            </a:r>
          </a:p>
          <a:p>
            <a:r>
              <a:rPr lang="tr-TR" sz="3600" dirty="0" smtClean="0"/>
              <a:t>ÖRNEK:</a:t>
            </a:r>
          </a:p>
          <a:p>
            <a:r>
              <a:rPr lang="tr-TR" i="1" dirty="0" smtClean="0"/>
              <a:t>“</a:t>
            </a:r>
            <a:r>
              <a:rPr lang="tr-TR" sz="2800" i="1" dirty="0" smtClean="0"/>
              <a:t>İzmir üzerine dünyada bir şehir daha yoktur!” diyorlar.</a:t>
            </a:r>
            <a:r>
              <a:rPr lang="tr-TR" sz="2800" dirty="0" smtClean="0"/>
              <a:t> (Yahya Kemal Beyatlı)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2)</a:t>
            </a:r>
            <a:r>
              <a:rPr lang="tr-TR" sz="4000" dirty="0" smtClean="0"/>
              <a:t> Özel olarak vurgulanmak istenen sözler tırnak içine alınır.</a:t>
            </a:r>
          </a:p>
          <a:p>
            <a:r>
              <a:rPr lang="tr-TR" sz="4400" dirty="0" smtClean="0">
                <a:solidFill>
                  <a:schemeClr val="accent1"/>
                </a:solidFill>
              </a:rPr>
              <a:t>Örnek:</a:t>
            </a:r>
          </a:p>
          <a:p>
            <a:r>
              <a:rPr lang="tr-TR" sz="4400" dirty="0" smtClean="0"/>
              <a:t> </a:t>
            </a:r>
            <a:r>
              <a:rPr lang="tr-TR" sz="4400" i="1" dirty="0" smtClean="0"/>
              <a:t>Yeni bir “barış taarruzu” başladı.</a:t>
            </a:r>
            <a:endParaRPr lang="tr-TR" sz="4400" dirty="0" smtClean="0"/>
          </a:p>
          <a:p>
            <a:endParaRPr lang="tr-TR" sz="4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3)</a:t>
            </a:r>
            <a:r>
              <a:rPr lang="tr-TR" sz="4400" b="1" i="1" dirty="0" smtClean="0"/>
              <a:t> .</a:t>
            </a:r>
            <a:r>
              <a:rPr lang="tr-TR" sz="4400" i="1" dirty="0" smtClean="0"/>
              <a:t> </a:t>
            </a:r>
            <a:r>
              <a:rPr lang="tr-TR" sz="4000" i="1" dirty="0" smtClean="0"/>
              <a:t>Cümle içerisinde eserlerin ve yazıların adları ile bölüm başlıkları tırnak içine alınır.</a:t>
            </a:r>
          </a:p>
          <a:p>
            <a:pPr>
              <a:buNone/>
            </a:pPr>
            <a:r>
              <a:rPr lang="tr-TR" sz="4000" i="1" dirty="0" smtClean="0">
                <a:solidFill>
                  <a:schemeClr val="bg2">
                    <a:lumMod val="25000"/>
                  </a:schemeClr>
                </a:solidFill>
              </a:rPr>
              <a:t>Örnek :</a:t>
            </a:r>
            <a:endParaRPr lang="tr-T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4400" i="1" dirty="0" smtClean="0"/>
              <a:t>      </a:t>
            </a:r>
            <a:r>
              <a:rPr lang="tr-TR" sz="3600" i="1" dirty="0" smtClean="0"/>
              <a:t> Bugün öğrenciler “Kendi Gök Kubbemiz” adlı şiiri incelediler</a:t>
            </a:r>
            <a:r>
              <a:rPr lang="tr-TR" sz="4400" i="1" dirty="0" smtClean="0"/>
              <a:t>.</a:t>
            </a:r>
            <a:endParaRPr lang="tr-TR" sz="4400" dirty="0" smtClean="0"/>
          </a:p>
          <a:p>
            <a:endParaRPr lang="tr-TR" sz="4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UYARI: </a:t>
            </a:r>
            <a:r>
              <a:rPr lang="tr-TR" sz="3600" dirty="0" smtClean="0"/>
              <a:t>Cümle içerisinde özel olarak belirtilmek istenen sözler, kitap ve dergi adları ve başlıkları tırnak içine alınmaksızın eğik yazıyla dizilerek de gösterilebilir.</a:t>
            </a:r>
          </a:p>
          <a:p>
            <a:pPr>
              <a:buNone/>
            </a:pPr>
            <a:r>
              <a:rPr lang="tr-TR" sz="3600" dirty="0" smtClean="0">
                <a:solidFill>
                  <a:schemeClr val="accent5"/>
                </a:solidFill>
              </a:rPr>
              <a:t>Örnek:</a:t>
            </a:r>
          </a:p>
          <a:p>
            <a:r>
              <a:rPr lang="tr-TR" sz="3600" dirty="0" smtClean="0"/>
              <a:t>Höyük sözü Anadolu’da</a:t>
            </a:r>
            <a:r>
              <a:rPr lang="tr-TR" sz="3600" b="1" i="1" dirty="0" smtClean="0"/>
              <a:t> </a:t>
            </a:r>
            <a:r>
              <a:rPr lang="tr-TR" sz="3600" i="1" dirty="0" smtClean="0"/>
              <a:t>tepe</a:t>
            </a:r>
            <a:r>
              <a:rPr lang="tr-TR" sz="3600" b="1" i="1" dirty="0" smtClean="0"/>
              <a:t> </a:t>
            </a:r>
            <a:r>
              <a:rPr lang="tr-TR" sz="3600" dirty="0" smtClean="0"/>
              <a:t>olarak geçer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UYARI: </a:t>
            </a:r>
            <a:r>
              <a:rPr lang="tr-TR" dirty="0" smtClean="0"/>
              <a:t>Tırnak içine alınan sözlerden sonra gelen ekleri ayırmak için kesme işareti kullanılmaz.</a:t>
            </a:r>
          </a:p>
          <a:p>
            <a:pPr>
              <a:buNone/>
            </a:pPr>
            <a:r>
              <a:rPr lang="tr-TR" sz="4000" i="1" dirty="0" smtClean="0">
                <a:solidFill>
                  <a:schemeClr val="accent1">
                    <a:lumMod val="50000"/>
                  </a:schemeClr>
                </a:solidFill>
              </a:rPr>
              <a:t>Örnek :</a:t>
            </a:r>
          </a:p>
          <a:p>
            <a:endParaRPr lang="tr-TR" i="1" dirty="0" smtClean="0"/>
          </a:p>
          <a:p>
            <a:r>
              <a:rPr lang="tr-TR" i="1" dirty="0" smtClean="0"/>
              <a:t>Elif Şafak’ın “Bit Palas”ını okudunuz mu?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Hazırlayan 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EMİR FIRAT ACAR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7200" dirty="0" smtClean="0">
                <a:solidFill>
                  <a:schemeClr val="accent5">
                    <a:lumMod val="75000"/>
                  </a:schemeClr>
                </a:solidFill>
              </a:rPr>
              <a:t>İki Nokta :</a:t>
            </a:r>
            <a:endParaRPr lang="tr-TR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071678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tr-TR" sz="4400" dirty="0" smtClean="0"/>
              <a:t>1)</a:t>
            </a:r>
            <a:r>
              <a:rPr lang="tr-TR" sz="3600" dirty="0" smtClean="0"/>
              <a:t>Kendisiyle ilgili örnek verilecek cümlenin sonuna konur.</a:t>
            </a:r>
          </a:p>
          <a:p>
            <a:pPr marL="514350" indent="-514350"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ÖRNEK:</a:t>
            </a:r>
          </a:p>
          <a:p>
            <a:pPr marL="514350" indent="-514350">
              <a:buNone/>
            </a:pPr>
            <a:r>
              <a:rPr lang="tr-TR" sz="3600" i="1" dirty="0" smtClean="0"/>
              <a:t>Millî Edebiyat akımının temsilcilerinden bir kısmını sıralayalım: Ömer Seyfettin, Halide Edip Adıvar,Mehmet Emin Yurdakul</a:t>
            </a:r>
            <a:r>
              <a:rPr lang="tr-TR" i="1" dirty="0" smtClean="0"/>
              <a:t>.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2) </a:t>
            </a:r>
            <a:r>
              <a:rPr lang="tr-TR" sz="3600" dirty="0" smtClean="0"/>
              <a:t>Kendisiyle ilgili açıklama verilecek cümlenin sonuna konur.</a:t>
            </a:r>
          </a:p>
          <a:p>
            <a:pPr>
              <a:buNone/>
            </a:pPr>
            <a:r>
              <a:rPr lang="tr-TR" sz="3600" dirty="0" smtClean="0">
                <a:solidFill>
                  <a:schemeClr val="accent1">
                    <a:lumMod val="75000"/>
                  </a:schemeClr>
                </a:solidFill>
              </a:rPr>
              <a:t>ÖRNEK:</a:t>
            </a:r>
          </a:p>
          <a:p>
            <a:pPr>
              <a:buNone/>
            </a:pPr>
            <a:r>
              <a:rPr lang="tr-TR" sz="3600" i="1" dirty="0" smtClean="0"/>
              <a:t>Bu kararın istinat ettiği en kuvvetli muhakeme ve mantık şu idi: Esas, Türk milletinin haysiyetli ve şerefli bir millet olarak yaşamasıdır.</a:t>
            </a:r>
            <a:r>
              <a:rPr lang="tr-TR" sz="3600" dirty="0" smtClean="0"/>
              <a:t> (Atatürk)</a:t>
            </a:r>
          </a:p>
          <a:p>
            <a:pPr>
              <a:buNone/>
            </a:pPr>
            <a:endParaRPr lang="tr-TR" sz="3600" dirty="0" smtClean="0"/>
          </a:p>
          <a:p>
            <a:pPr marL="514350" indent="-514350">
              <a:buNone/>
            </a:pPr>
            <a:endParaRPr lang="tr-TR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3. </a:t>
            </a:r>
            <a:r>
              <a:rPr lang="tr-TR" sz="3600" dirty="0" smtClean="0"/>
              <a:t>Ses bilgisinde uzun ünlüyü göstermek için kullanılır.</a:t>
            </a:r>
          </a:p>
          <a:p>
            <a:pPr>
              <a:buNone/>
            </a:pPr>
            <a:r>
              <a:rPr lang="tr-TR" sz="3600" dirty="0" smtClean="0"/>
              <a:t>ÖRNEK:</a:t>
            </a:r>
          </a:p>
          <a:p>
            <a:r>
              <a:rPr lang="tr-TR" sz="3600" dirty="0" smtClean="0"/>
              <a:t> </a:t>
            </a:r>
            <a:r>
              <a:rPr lang="tr-TR" sz="3600" i="1" dirty="0" smtClean="0"/>
              <a:t>a:ile, </a:t>
            </a:r>
            <a:r>
              <a:rPr lang="tr-TR" sz="3600" i="1" dirty="0" err="1" smtClean="0"/>
              <a:t>ka</a:t>
            </a:r>
            <a:r>
              <a:rPr lang="tr-TR" sz="3600" i="1" dirty="0" smtClean="0"/>
              <a:t>:</a:t>
            </a:r>
            <a:r>
              <a:rPr lang="tr-TR" sz="3600" i="1" dirty="0" err="1" smtClean="0"/>
              <a:t>til</a:t>
            </a:r>
            <a:r>
              <a:rPr lang="tr-TR" sz="3600" i="1" dirty="0" smtClean="0"/>
              <a:t>, usu:</a:t>
            </a:r>
            <a:r>
              <a:rPr lang="tr-TR" sz="3600" i="1" dirty="0" err="1" smtClean="0"/>
              <a:t>le</a:t>
            </a:r>
            <a:r>
              <a:rPr lang="tr-TR" sz="3600" i="1" dirty="0" smtClean="0"/>
              <a:t>, i:cat</a:t>
            </a:r>
            <a:r>
              <a:rPr lang="tr-TR" sz="4400" i="1" dirty="0" smtClean="0"/>
              <a:t>.</a:t>
            </a:r>
            <a:endParaRPr lang="tr-TR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200" dirty="0" smtClean="0"/>
              <a:t>4)Karşılıklı konuşmalarda, konuşan kişiyi belirten sözlerden sonra konur.</a:t>
            </a:r>
          </a:p>
          <a:p>
            <a:pPr>
              <a:buNone/>
            </a:pPr>
            <a:r>
              <a:rPr lang="tr-TR" sz="3200" dirty="0" smtClean="0">
                <a:solidFill>
                  <a:srgbClr val="FFFF00"/>
                </a:solidFill>
              </a:rPr>
              <a:t>ÖRNEK:</a:t>
            </a:r>
          </a:p>
          <a:p>
            <a:pPr>
              <a:buNone/>
            </a:pPr>
            <a:r>
              <a:rPr lang="tr-TR" sz="3200" i="1" dirty="0" smtClean="0"/>
              <a:t>Bilge Kağan:Türklerim,işitin!alttan yer delinmedikçe ülkenizi, törenizi kim bozabilir sizin?</a:t>
            </a:r>
            <a:endParaRPr lang="tr-TR" sz="3200" dirty="0" smtClean="0"/>
          </a:p>
          <a:p>
            <a:pPr>
              <a:buNone/>
            </a:pPr>
            <a:r>
              <a:rPr lang="tr-TR" sz="3200" i="1" dirty="0" smtClean="0"/>
              <a:t>                             Koro:         Göğe erer başımız</a:t>
            </a:r>
            <a:endParaRPr lang="tr-TR" sz="3200" dirty="0" smtClean="0"/>
          </a:p>
          <a:p>
            <a:pPr>
              <a:buNone/>
            </a:pPr>
            <a:r>
              <a:rPr lang="tr-TR" sz="3200" i="1" dirty="0" smtClean="0"/>
              <a:t>                              başınla senin!</a:t>
            </a:r>
            <a:endParaRPr lang="tr-TR" sz="3200" dirty="0" smtClean="0"/>
          </a:p>
          <a:p>
            <a:pPr>
              <a:buNone/>
            </a:pPr>
            <a:r>
              <a:rPr lang="tr-TR" sz="3200" i="1" dirty="0" smtClean="0"/>
              <a:t>           </a:t>
            </a:r>
            <a:endParaRPr lang="tr-T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400" dirty="0" smtClean="0"/>
              <a:t>5)</a:t>
            </a:r>
            <a:r>
              <a:rPr lang="tr-TR" sz="4400" b="1" dirty="0" smtClean="0"/>
              <a:t>  </a:t>
            </a:r>
            <a:r>
              <a:rPr lang="tr-TR" sz="4400" dirty="0" smtClean="0"/>
              <a:t>Edebî eserlerde konuşma bölümünden önceki ifadenin sonuna konur.</a:t>
            </a:r>
          </a:p>
          <a:p>
            <a:pPr>
              <a:buNone/>
            </a:pPr>
            <a:r>
              <a:rPr lang="tr-TR" sz="4400" dirty="0" smtClean="0">
                <a:solidFill>
                  <a:schemeClr val="accent5"/>
                </a:solidFill>
              </a:rPr>
              <a:t>ÖRNEK:</a:t>
            </a:r>
          </a:p>
          <a:p>
            <a:pPr>
              <a:buNone/>
            </a:pPr>
            <a:r>
              <a:rPr lang="tr-TR" sz="4400" i="1" dirty="0" smtClean="0"/>
              <a:t>– Buğdayla arpadan başka ne biter bu topraklarda?</a:t>
            </a:r>
            <a:endParaRPr lang="tr-TR" sz="4400" dirty="0" smtClean="0"/>
          </a:p>
          <a:p>
            <a:pPr>
              <a:buNone/>
            </a:pPr>
            <a:r>
              <a:rPr lang="tr-TR" sz="4400" i="1" dirty="0" smtClean="0"/>
              <a:t>Ziraatçı sayar:</a:t>
            </a:r>
            <a:endParaRPr lang="tr-TR" sz="4400" dirty="0" smtClean="0"/>
          </a:p>
          <a:p>
            <a:pPr>
              <a:buNone/>
            </a:pPr>
            <a:r>
              <a:rPr lang="tr-TR" sz="4400" i="1" dirty="0" smtClean="0"/>
              <a:t>– Yulaf, pancar, zerzevat, tütün... </a:t>
            </a:r>
            <a:r>
              <a:rPr lang="tr-TR" sz="4400" dirty="0" smtClean="0"/>
              <a:t>(Falih Rıfkı Atay)</a:t>
            </a:r>
          </a:p>
          <a:p>
            <a:endParaRPr lang="tr-TR" sz="4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r-TR" sz="4400" b="1" dirty="0" smtClean="0"/>
              <a:t>6)</a:t>
            </a:r>
            <a:r>
              <a:rPr lang="tr-TR" b="1" dirty="0" smtClean="0"/>
              <a:t> </a:t>
            </a:r>
            <a:r>
              <a:rPr lang="tr-TR" sz="3600" dirty="0" smtClean="0"/>
              <a:t>Genel Ağ adreslerinde kullanılır.</a:t>
            </a:r>
          </a:p>
          <a:p>
            <a:pPr>
              <a:buNone/>
            </a:pPr>
            <a:r>
              <a:rPr lang="tr-TR" sz="3600" dirty="0" smtClean="0">
                <a:solidFill>
                  <a:schemeClr val="accent1">
                    <a:lumMod val="50000"/>
                  </a:schemeClr>
                </a:solidFill>
              </a:rPr>
              <a:t>ÖRNEK:</a:t>
            </a:r>
          </a:p>
          <a:p>
            <a:r>
              <a:rPr lang="tr-TR" sz="3600" dirty="0" smtClean="0"/>
              <a:t> </a:t>
            </a:r>
            <a:r>
              <a:rPr lang="tr-TR" sz="3600" i="1" dirty="0" smtClean="0">
                <a:hlinkClick r:id="rId2"/>
              </a:rPr>
              <a:t>http://tdk.org.tr</a:t>
            </a:r>
            <a:endParaRPr lang="tr-TR" sz="3600" i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tr-TR" sz="4200" b="1" dirty="0" smtClean="0"/>
              <a:t>7)</a:t>
            </a:r>
            <a:r>
              <a:rPr lang="tr-TR" b="1" dirty="0" smtClean="0"/>
              <a:t> </a:t>
            </a:r>
            <a:r>
              <a:rPr lang="tr-TR" sz="3400" dirty="0" smtClean="0"/>
              <a:t>Matematikte bölme işareti olarak kullanılır</a:t>
            </a:r>
            <a:r>
              <a:rPr lang="tr-TR" sz="3400" dirty="0" smtClean="0">
                <a:solidFill>
                  <a:srgbClr val="7030A0"/>
                </a:solidFill>
              </a:rPr>
              <a:t>.</a:t>
            </a:r>
            <a:r>
              <a:rPr lang="tr-TR" sz="3400" i="1" dirty="0" smtClean="0">
                <a:solidFill>
                  <a:srgbClr val="7030A0"/>
                </a:solidFill>
              </a:rPr>
              <a:t> ÖRNEK: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tr-TR" sz="3400" i="1" dirty="0" smtClean="0"/>
              <a:t>56:8=7, 100:2=50 </a:t>
            </a:r>
            <a:r>
              <a:rPr lang="tr-TR" sz="3400" dirty="0" smtClean="0"/>
              <a:t>vb.</a:t>
            </a:r>
          </a:p>
          <a:p>
            <a:endParaRPr lang="tr-TR" i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çizgi</a:t>
            </a:r>
            <a:r>
              <a:rPr lang="tr-TR" dirty="0" smtClean="0">
                <a:sym typeface="Wingdings" pitchFamily="2" charset="2"/>
              </a:rPr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4400" dirty="0" smtClean="0"/>
              <a:t>1) </a:t>
            </a:r>
            <a:r>
              <a:rPr lang="tr-TR" sz="3600" dirty="0" smtClean="0"/>
              <a:t>Yazıda satır başına alınan konuşmaları göstermek için kullanılır. Buna </a:t>
            </a:r>
            <a:r>
              <a:rPr lang="tr-TR" sz="3600" b="1" i="1" dirty="0" smtClean="0"/>
              <a:t>konuşma çizgisi</a:t>
            </a:r>
            <a:r>
              <a:rPr lang="tr-TR" sz="3600" i="1" dirty="0" smtClean="0"/>
              <a:t> </a:t>
            </a:r>
            <a:r>
              <a:rPr lang="tr-TR" sz="3600" dirty="0" smtClean="0"/>
              <a:t>de denir. </a:t>
            </a:r>
          </a:p>
          <a:p>
            <a:r>
              <a:rPr lang="tr-TR" sz="3600" dirty="0" smtClean="0">
                <a:solidFill>
                  <a:srgbClr val="C00000"/>
                </a:solidFill>
              </a:rPr>
              <a:t>ÖRNEK:</a:t>
            </a:r>
          </a:p>
          <a:p>
            <a:r>
              <a:rPr lang="tr-TR" sz="3600" i="1" dirty="0" smtClean="0"/>
              <a:t>Frankfurt’a gelene herkesin sorduğu şunlardır:</a:t>
            </a:r>
            <a:endParaRPr lang="tr-TR" sz="3600" dirty="0" smtClean="0"/>
          </a:p>
          <a:p>
            <a:r>
              <a:rPr lang="tr-TR" sz="3600" i="1" dirty="0" smtClean="0"/>
              <a:t>— Eski şehri gezdin mi?</a:t>
            </a:r>
            <a:endParaRPr lang="tr-TR" sz="3600" dirty="0" smtClean="0"/>
          </a:p>
          <a:p>
            <a:r>
              <a:rPr lang="tr-TR" sz="3600" i="1" dirty="0" smtClean="0"/>
              <a:t>— </a:t>
            </a:r>
            <a:r>
              <a:rPr lang="tr-TR" sz="3600" i="1" dirty="0" err="1" smtClean="0"/>
              <a:t>Rothschild’in</a:t>
            </a:r>
            <a:r>
              <a:rPr lang="tr-TR" sz="3600" i="1" dirty="0" smtClean="0"/>
              <a:t> evine gittin mi?</a:t>
            </a:r>
            <a:endParaRPr lang="tr-TR" sz="3600" dirty="0" smtClean="0"/>
          </a:p>
          <a:p>
            <a:r>
              <a:rPr lang="tr-TR" sz="3600" i="1" dirty="0" smtClean="0"/>
              <a:t>— Goethe’nin evini gezdin mi? </a:t>
            </a:r>
            <a:r>
              <a:rPr lang="tr-TR" sz="3600" dirty="0" smtClean="0"/>
              <a:t>(Ahmet Haşim)</a:t>
            </a:r>
          </a:p>
          <a:p>
            <a:endParaRPr lang="tr-TR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tr-TR" sz="4400" dirty="0" smtClean="0"/>
              <a:t>2) </a:t>
            </a:r>
            <a:r>
              <a:rPr lang="tr-TR" sz="3600" dirty="0" smtClean="0"/>
              <a:t>Oyunlarda uzun çizgi konuşanın adından sonra da konabilir.</a:t>
            </a:r>
          </a:p>
          <a:p>
            <a:pPr>
              <a:buNone/>
            </a:pPr>
            <a:r>
              <a:rPr lang="tr-TR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ÖRNEK:</a:t>
            </a:r>
          </a:p>
          <a:p>
            <a:r>
              <a:rPr lang="tr-TR" sz="3200" i="1" dirty="0" smtClean="0"/>
              <a:t>Sıtkı Bey — Kaleyi kurtarmak için daha güzel bir çare var. Gerçekten ölecek adam ister.</a:t>
            </a:r>
            <a:endParaRPr lang="tr-TR" sz="3200" dirty="0" smtClean="0"/>
          </a:p>
          <a:p>
            <a:pPr>
              <a:buNone/>
            </a:pPr>
            <a:r>
              <a:rPr lang="tr-TR" sz="3200" i="1" dirty="0" smtClean="0"/>
              <a:t>İslam Bey — Ben daha ölmedim. </a:t>
            </a:r>
            <a:r>
              <a:rPr lang="tr-TR" sz="3200" dirty="0" smtClean="0"/>
              <a:t>(Namık Kemal)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478</Words>
  <Application>Microsoft Office PowerPoint</Application>
  <PresentationFormat>Ekran Gösterisi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Noktalama İşaretleri</vt:lpstr>
      <vt:lpstr>İki Nokta :</vt:lpstr>
      <vt:lpstr>PowerPoint Sunusu</vt:lpstr>
      <vt:lpstr>PowerPoint Sunusu</vt:lpstr>
      <vt:lpstr>PowerPoint Sunusu</vt:lpstr>
      <vt:lpstr>PowerPoint Sunusu</vt:lpstr>
      <vt:lpstr>PowerPoint Sunusu</vt:lpstr>
      <vt:lpstr>Uzun çizgi:</vt:lpstr>
      <vt:lpstr>PowerPoint Sunusu</vt:lpstr>
      <vt:lpstr>PowerPoint Sunusu</vt:lpstr>
      <vt:lpstr>Tırnak işareti:</vt:lpstr>
      <vt:lpstr>PowerPoint Sunusu</vt:lpstr>
      <vt:lpstr>PowerPoint Sunusu</vt:lpstr>
      <vt:lpstr>PowerPoint Sunusu</vt:lpstr>
      <vt:lpstr>PowerPoint Sunusu</vt:lpstr>
      <vt:lpstr>PowerPoint Sunusu</vt:lpstr>
      <vt:lpstr>Hazırlayan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Noktalama İşaretleri</dc:title>
  <dc:creator>Dell</dc:creator>
  <cp:lastModifiedBy>Hp</cp:lastModifiedBy>
  <cp:revision>5</cp:revision>
  <dcterms:created xsi:type="dcterms:W3CDTF">2017-10-07T06:05:27Z</dcterms:created>
  <dcterms:modified xsi:type="dcterms:W3CDTF">2020-01-22T12:10:09Z</dcterms:modified>
</cp:coreProperties>
</file>